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2" r:id="rId2"/>
    <p:sldMasterId id="2147483698" r:id="rId3"/>
    <p:sldMasterId id="2147483736" r:id="rId4"/>
  </p:sldMasterIdLst>
  <p:notesMasterIdLst>
    <p:notesMasterId r:id="rId27"/>
  </p:notesMasterIdLst>
  <p:sldIdLst>
    <p:sldId id="256" r:id="rId5"/>
    <p:sldId id="273" r:id="rId6"/>
    <p:sldId id="262" r:id="rId7"/>
    <p:sldId id="266" r:id="rId8"/>
    <p:sldId id="278" r:id="rId9"/>
    <p:sldId id="279" r:id="rId10"/>
    <p:sldId id="280" r:id="rId11"/>
    <p:sldId id="281" r:id="rId12"/>
    <p:sldId id="282" r:id="rId13"/>
    <p:sldId id="286" r:id="rId14"/>
    <p:sldId id="285" r:id="rId15"/>
    <p:sldId id="283" r:id="rId16"/>
    <p:sldId id="277" r:id="rId17"/>
    <p:sldId id="287" r:id="rId18"/>
    <p:sldId id="288" r:id="rId19"/>
    <p:sldId id="289" r:id="rId20"/>
    <p:sldId id="290" r:id="rId21"/>
    <p:sldId id="291" r:id="rId22"/>
    <p:sldId id="284" r:id="rId23"/>
    <p:sldId id="264" r:id="rId24"/>
    <p:sldId id="274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9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5523E-FABA-254D-849B-E387F637634F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8882-2144-C14B-B160-DBBDE81FF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3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29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977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1253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33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861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196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14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0585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8260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783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68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29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750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020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99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440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03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24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506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354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431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95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 1">
  <p:cSld name="Green Titl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8" y="-1281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576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Header">
  <p:cSld name="Title, Content, and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1245" y="1920875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701245" y="1504539"/>
            <a:ext cx="109728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17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701245" y="566715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701244" y="1920875"/>
            <a:ext cx="533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340045" y="1920875"/>
            <a:ext cx="533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701244" y="1504539"/>
            <a:ext cx="53340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4"/>
          </p:nvPr>
        </p:nvSpPr>
        <p:spPr>
          <a:xfrm>
            <a:off x="6340045" y="1504539"/>
            <a:ext cx="53340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8906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7545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01244" y="1871500"/>
            <a:ext cx="109728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6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701244" y="2640724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5" name="Shape 85"/>
          <p:cNvCxnSpPr/>
          <p:nvPr/>
        </p:nvCxnSpPr>
        <p:spPr>
          <a:xfrm>
            <a:off x="706709" y="2418473"/>
            <a:ext cx="1095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7484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/>
        <p:spPr>
          <a:xfrm>
            <a:off x="-13645" y="-10475"/>
            <a:ext cx="12216400" cy="686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701245" y="517511"/>
            <a:ext cx="2570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995531" y="1350155"/>
            <a:ext cx="7198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None/>
              <a:defRPr sz="26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86477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4115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/>
        <p:spPr>
          <a:xfrm>
            <a:off x="-13647" y="-10475"/>
            <a:ext cx="12216400" cy="6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701244" y="2286000"/>
            <a:ext cx="10995600" cy="8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6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4292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094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57150" tIns="57150" rIns="57150" bIns="5715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57150" tIns="57150" rIns="57150" bIns="57150" anchor="t" anchorCtr="0"/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57AB4C42-0B19-6C48-B5DB-B3C2E4AC7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3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1882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Shape 110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321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itle 2">
  <p:cSld name="Grey Title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7" y="-440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86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8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6277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Shape 119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592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Shape 125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16863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Shape 132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4976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 rot="10800000" flipH="1">
            <a:off x="4368800" y="33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Shape 137"/>
          <p:cNvSpPr/>
          <p:nvPr/>
        </p:nvSpPr>
        <p:spPr>
          <a:xfrm rot="-5400000">
            <a:off x="1012200" y="3356600"/>
            <a:ext cx="6858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6874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040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Shape 146"/>
          <p:cNvSpPr/>
          <p:nvPr/>
        </p:nvSpPr>
        <p:spPr>
          <a:xfrm rot="5400000">
            <a:off x="2595233" y="3357000"/>
            <a:ext cx="68572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5166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 rot="10800000" flipH="1">
            <a:off x="0" y="0"/>
            <a:ext cx="12192000" cy="62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Shape 153"/>
          <p:cNvSpPr/>
          <p:nvPr/>
        </p:nvSpPr>
        <p:spPr>
          <a:xfrm rot="10800000" flipH="1">
            <a:off x="0" y="6163633"/>
            <a:ext cx="12192000" cy="98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76200" y="6262433"/>
            <a:ext cx="11176000" cy="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4931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34000" y="1678033"/>
            <a:ext cx="1096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34000" y="4406167"/>
            <a:ext cx="10962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2446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869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3">
  <p:cSld name="White Title 3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/>
          <p:cNvPicPr preferRelativeResize="0"/>
          <p:nvPr/>
        </p:nvPicPr>
        <p:blipFill/>
        <p:spPr>
          <a:xfrm>
            <a:off x="-16707" y="-4405"/>
            <a:ext cx="12225600" cy="68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23709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1_Title 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0833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1_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1110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701245" y="1460500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52244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itle 2" preserve="1">
  <p:cSld name="Grey Title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5" y="-440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8" y="5845788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701245" y="4373879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5782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 1">
  <p:cSld name="Green Titl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2208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ize Photo Title" preserve="1">
  <p:cSld name="Customize Photo Title">
    <p:bg>
      <p:bgPr>
        <a:solidFill>
          <a:srgbClr val="A6A49D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7" y="1186"/>
            <a:ext cx="12189896" cy="685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67583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Header" preserve="1">
  <p:cSld name="Content and Head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701245" y="1920875"/>
            <a:ext cx="10972800" cy="4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2"/>
          </p:nvPr>
        </p:nvSpPr>
        <p:spPr>
          <a:xfrm>
            <a:off x="701245" y="1285875"/>
            <a:ext cx="10972800" cy="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14988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701245" y="1460501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6794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preserve="1">
  <p:cSld name="Conten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701245" y="1460501"/>
            <a:ext cx="10972800" cy="4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88000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28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Title 1">
  <p:cSld name="Photo Title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/>
        <p:spPr>
          <a:xfrm>
            <a:off x="1" y="0"/>
            <a:ext cx="12205200" cy="68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/>
        <p:spPr>
          <a:xfrm>
            <a:off x="0" y="0"/>
            <a:ext cx="12205200" cy="6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210788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/>
        </p:nvSpPr>
        <p:spPr>
          <a:xfrm>
            <a:off x="12939861" y="7791949"/>
            <a:ext cx="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1412875"/>
            <a:ext cx="6413600" cy="3937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79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688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 preserve="1">
  <p:cSld name="One Colum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09601" y="1106435"/>
            <a:ext cx="10972800" cy="1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rgbClr val="69BE28"/>
              </a:buClr>
              <a:buSzPts val="1400"/>
              <a:buFont typeface="Noto Sans Symbols"/>
              <a:buNone/>
              <a:defRPr sz="2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Merriweather Sans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06390" algn="l" rtl="0"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97923" algn="l" rtl="0"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erriweather Sans"/>
              <a:buChar char="-"/>
              <a:defRPr sz="1467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09601" y="0"/>
            <a:ext cx="109728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47641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Footer" preserve="1">
  <p:cSld name="Blank - No Footer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7759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 preserve="1">
  <p:cSld name="1_Custom Layou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701041" y="256193"/>
            <a:ext cx="109724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8573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preserve="1">
  <p:cSld name="Two Colum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ctrTitle"/>
          </p:nvPr>
        </p:nvSpPr>
        <p:spPr>
          <a:xfrm>
            <a:off x="701245" y="256193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701244" y="1920875"/>
            <a:ext cx="5334000" cy="40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6340044" y="1920875"/>
            <a:ext cx="5334000" cy="4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3"/>
          </p:nvPr>
        </p:nvSpPr>
        <p:spPr>
          <a:xfrm>
            <a:off x="701244" y="1285875"/>
            <a:ext cx="5334000" cy="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4"/>
          </p:nvPr>
        </p:nvSpPr>
        <p:spPr>
          <a:xfrm>
            <a:off x="6340044" y="1283971"/>
            <a:ext cx="53340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89561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5" y="-10473"/>
            <a:ext cx="12216377" cy="686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701245" y="517512"/>
            <a:ext cx="2570000" cy="10136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995531" y="1350155"/>
            <a:ext cx="7198000" cy="3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  <a:defRPr sz="26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5938386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 preserve="1">
  <p:cSld name="Case Study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701245" y="1779296"/>
            <a:ext cx="10972800" cy="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26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2"/>
          </p:nvPr>
        </p:nvSpPr>
        <p:spPr>
          <a:xfrm>
            <a:off x="701245" y="2640725"/>
            <a:ext cx="109728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6" name="Shape 226"/>
          <p:cNvCxnSpPr/>
          <p:nvPr/>
        </p:nvCxnSpPr>
        <p:spPr>
          <a:xfrm>
            <a:off x="706711" y="2418473"/>
            <a:ext cx="1095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843556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" preserve="1">
  <p:cSld name="Green Titl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7" y="-12814"/>
            <a:ext cx="12225525" cy="687048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43749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itle" preserve="1">
  <p:cSld name="Grey Titl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5" y="-4405"/>
            <a:ext cx="12225520" cy="687048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099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" preserve="1">
  <p:cSld name="White Titl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6" y="-4405"/>
            <a:ext cx="12225523" cy="687048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10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Title 2">
  <p:cSld name="Photo Title 2">
    <p:bg>
      <p:bgPr>
        <a:solidFill>
          <a:srgbClr val="A6A49D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/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/>
        <p:spPr>
          <a:xfrm>
            <a:off x="0" y="0"/>
            <a:ext cx="12205200" cy="6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/>
          <p:nvPr/>
        </p:nvSpPr>
        <p:spPr>
          <a:xfrm>
            <a:off x="0" y="1412875"/>
            <a:ext cx="6413600" cy="3937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701245" y="1742279"/>
            <a:ext cx="63704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31080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Title" preserve="1">
  <p:cSld name="Photo Titl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/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570" y="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57913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Section Divider" preserve="1">
  <p:cSld name="Green Section Divider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7" y="-10473"/>
            <a:ext cx="12216381" cy="686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>
            <a:spLocks noGrp="1"/>
          </p:cNvSpPr>
          <p:nvPr>
            <p:ph type="ctrTitle"/>
          </p:nvPr>
        </p:nvSpPr>
        <p:spPr>
          <a:xfrm>
            <a:off x="701244" y="499241"/>
            <a:ext cx="10995600" cy="2714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2141001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y Section Divider" preserve="1">
  <p:cSld name="Grey Section Divid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5" y="-10473"/>
            <a:ext cx="12216376" cy="686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>
            <a:spLocks noGrp="1"/>
          </p:cNvSpPr>
          <p:nvPr>
            <p:ph type="ctrTitle"/>
          </p:nvPr>
        </p:nvSpPr>
        <p:spPr>
          <a:xfrm>
            <a:off x="701244" y="501076"/>
            <a:ext cx="10995600" cy="2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003924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 preserve="1">
  <p:cSld name="Thank You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7" y="-10473"/>
            <a:ext cx="12216381" cy="686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ctrTitle"/>
          </p:nvPr>
        </p:nvSpPr>
        <p:spPr>
          <a:xfrm>
            <a:off x="701244" y="499241"/>
            <a:ext cx="10995600" cy="2714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6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6076857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 preserve="1">
  <p:cSld name="Blank - White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-115455" y="-92364"/>
            <a:ext cx="12422800" cy="704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6814565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 (Completely)" preserve="1">
  <p:cSld name="Blank - White (Completely)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-115455" y="-92364"/>
            <a:ext cx="12422800" cy="704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120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reen" preserve="1">
  <p:cSld name="Blank - Green">
    <p:bg>
      <p:bgPr>
        <a:solidFill>
          <a:schemeClr val="accen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-115455" y="-92364"/>
            <a:ext cx="12422800" cy="70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6686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" preserve="1">
  <p:cSld name="Media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-70759" y="-92365"/>
            <a:ext cx="12422400" cy="7042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>
            <a:spLocks noGrp="1"/>
          </p:cNvSpPr>
          <p:nvPr>
            <p:ph type="media" idx="2"/>
          </p:nvPr>
        </p:nvSpPr>
        <p:spPr>
          <a:xfrm>
            <a:off x="-67649" y="-92483"/>
            <a:ext cx="12422400" cy="7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5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5048" marR="0" lvl="1" indent="-29632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51438" marR="0" lvl="2" indent="-23706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1694" marR="0" lvl="3" indent="-22012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48882" marR="0" lvl="4" indent="-22012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23004" marR="0" lvl="5" indent="-22859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80192" marR="0" lvl="6" indent="-24552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37381" marR="0" lvl="7" indent="-24552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77636" marR="0" lvl="8" indent="-21166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media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19290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Photo Layout 4" preserve="1">
  <p:cSld name="1_Title Photo Layout 4">
    <p:bg>
      <p:bgPr>
        <a:solidFill>
          <a:schemeClr val="lt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 descr="DNA.jpg"/>
          <p:cNvPicPr preferRelativeResize="0"/>
          <p:nvPr/>
        </p:nvPicPr>
        <p:blipFill rotWithShape="1">
          <a:blip r:embed="rId2">
            <a:alphaModFix/>
          </a:blip>
          <a:srcRect r="-583"/>
          <a:stretch/>
        </p:blipFill>
        <p:spPr>
          <a:xfrm>
            <a:off x="1" y="-1"/>
            <a:ext cx="123072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73905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Photo Layout 2" preserve="1">
  <p:cSld name="1_Title Photo Layout 2">
    <p:bg>
      <p:bgPr>
        <a:solidFill>
          <a:schemeClr val="lt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 descr="Personalized Ad Placemen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1167"/>
            <a:ext cx="12192000" cy="687916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10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Photo Title 3">
  <p:cSld name="Custom Photo Title 3">
    <p:bg>
      <p:bgPr>
        <a:solidFill>
          <a:srgbClr val="A6A49D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/>
        <p:spPr>
          <a:xfrm>
            <a:off x="0" y="-1033"/>
            <a:ext cx="12205200" cy="68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0" y="1412875"/>
            <a:ext cx="6413600" cy="3937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1881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Photo Layout 2" preserve="1">
  <p:cSld name="2_Title Photo Layout 2">
    <p:bg>
      <p:bgPr>
        <a:solidFill>
          <a:schemeClr val="lt2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 descr="Neustar Image - compress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2118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3922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Photo Layout 2" preserve="1">
  <p:cSld name="3_Title Photo Layout 2">
    <p:bg>
      <p:bgPr>
        <a:solidFill>
          <a:schemeClr val="lt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 descr="Pharmacy - Cardinal Health - compress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62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1306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Photo Layout 2" preserve="1">
  <p:cSld name="5_Title Photo Layout 2">
    <p:bg>
      <p:bgPr>
        <a:solidFill>
          <a:schemeClr val="lt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Shape 311"/>
          <p:cNvGrpSpPr/>
          <p:nvPr/>
        </p:nvGrpSpPr>
        <p:grpSpPr>
          <a:xfrm>
            <a:off x="-4952" y="1"/>
            <a:ext cx="12196952" cy="6883200"/>
            <a:chOff x="-5943" y="0"/>
            <a:chExt cx="14636343" cy="8259839"/>
          </a:xfrm>
        </p:grpSpPr>
        <p:pic>
          <p:nvPicPr>
            <p:cNvPr id="312" name="Shape 3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5943" y="0"/>
              <a:ext cx="14630400" cy="82598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Shape 314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56767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Title Photo Layout 2" preserve="1">
  <p:cSld name="6_Title Photo Layout 2">
    <p:bg>
      <p:bgPr>
        <a:solidFill>
          <a:schemeClr val="lt2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 descr="Prescient Case Study Imag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-11759"/>
            <a:ext cx="12191999" cy="686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8" y="-11759"/>
            <a:ext cx="12192000" cy="68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0783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Photo Layout 2" preserve="1">
  <p:cSld name="7_Title Photo Layout 2">
    <p:bg>
      <p:bgPr>
        <a:solidFill>
          <a:schemeClr val="lt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Shape 326"/>
          <p:cNvGrpSpPr/>
          <p:nvPr/>
        </p:nvGrpSpPr>
        <p:grpSpPr>
          <a:xfrm>
            <a:off x="-1" y="-1"/>
            <a:ext cx="12217520" cy="6858001"/>
            <a:chOff x="-1" y="-1"/>
            <a:chExt cx="14661024" cy="8229601"/>
          </a:xfrm>
        </p:grpSpPr>
        <p:pic>
          <p:nvPicPr>
            <p:cNvPr id="327" name="Shape 327" descr="Utility.ElectricPowerLines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" y="-1"/>
              <a:ext cx="14661024" cy="822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Shape 328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5445" y="-71742"/>
            <a:ext cx="12393325" cy="6996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9357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ta Discovery" preserve="1">
  <p:cSld name="Title Slide - Data Discover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 flipH="1">
            <a:off x="-3" y="2604144"/>
            <a:ext cx="12192000" cy="19660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 txBox="1">
            <a:spLocks noGrp="1"/>
          </p:cNvSpPr>
          <p:nvPr>
            <p:ph type="ctrTitle"/>
          </p:nvPr>
        </p:nvSpPr>
        <p:spPr>
          <a:xfrm>
            <a:off x="612815" y="2848131"/>
            <a:ext cx="6906800" cy="1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37" name="Shape 337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88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" sz="933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None/>
            </a:pPr>
            <a:r>
              <a:rPr lang="en" sz="933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  <p:sp>
        <p:nvSpPr>
          <p:cNvPr id="340" name="Shape 340"/>
          <p:cNvSpPr/>
          <p:nvPr/>
        </p:nvSpPr>
        <p:spPr>
          <a:xfrm>
            <a:off x="12" y="2604133"/>
            <a:ext cx="12192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3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Single View" preserve="1">
  <p:cSld name="Content - Single View">
    <p:bg>
      <p:bgPr>
        <a:solidFill>
          <a:srgbClr val="555555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 flipH="1">
            <a:off x="0" y="1"/>
            <a:ext cx="12192000" cy="822800"/>
          </a:xfrm>
          <a:prstGeom prst="rect">
            <a:avLst/>
          </a:prstGeom>
          <a:solidFill>
            <a:schemeClr val="lt1">
              <a:alpha val="64709"/>
            </a:schemeClr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/>
          <p:nvPr/>
        </p:nvSpPr>
        <p:spPr>
          <a:xfrm flipH="1">
            <a:off x="0" y="1"/>
            <a:ext cx="12192000" cy="6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051833" y="1371600"/>
            <a:ext cx="7317200" cy="1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45" name="Shape 345"/>
          <p:cNvCxnSpPr/>
          <p:nvPr/>
        </p:nvCxnSpPr>
        <p:spPr>
          <a:xfrm>
            <a:off x="1143304" y="2606040"/>
            <a:ext cx="83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594525" y="1"/>
            <a:ext cx="27440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609585" marR="0" lvl="0" indent="-3979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rgbClr val="818A8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818A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18A8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818A8F"/>
                </a:solidFill>
                <a:latin typeface="Arial"/>
                <a:ea typeface="Arial"/>
                <a:cs typeface="Arial"/>
                <a:sym typeface="Arial"/>
              </a:rPr>
              <a:t>© Hortonworks Inc. 2011 – 2017. All Rights Reserved</a:t>
            </a:r>
            <a:endParaRPr sz="1467"/>
          </a:p>
        </p:txBody>
      </p:sp>
      <p:sp>
        <p:nvSpPr>
          <p:cNvPr id="349" name="Shape 349"/>
          <p:cNvSpPr txBox="1">
            <a:spLocks noGrp="1"/>
          </p:cNvSpPr>
          <p:nvPr>
            <p:ph type="body" idx="2"/>
          </p:nvPr>
        </p:nvSpPr>
        <p:spPr>
          <a:xfrm>
            <a:off x="1051833" y="2880360"/>
            <a:ext cx="8231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50" name="Shape 350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88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2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- Data Enrichment" preserve="1">
  <p:cSld name="1_Content - Data Enrichment">
    <p:bg>
      <p:bgPr>
        <a:solidFill>
          <a:srgbClr val="ABB2B5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 flipH="1">
            <a:off x="0" y="1"/>
            <a:ext cx="12192000" cy="822800"/>
          </a:xfrm>
          <a:prstGeom prst="rect">
            <a:avLst/>
          </a:prstGeom>
          <a:solidFill>
            <a:schemeClr val="lt1">
              <a:alpha val="64709"/>
            </a:schemeClr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 flipH="1">
            <a:off x="0" y="1"/>
            <a:ext cx="12192000" cy="6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594519" y="1"/>
            <a:ext cx="65628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609585" marR="0" lvl="0" indent="-3979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rgbClr val="818A8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818A8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18A8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818A8F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  <p:pic>
        <p:nvPicPr>
          <p:cNvPr id="357" name="Shape 357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88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3920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ctive Archive" preserve="1">
  <p:cSld name="Title Slide - Active Archive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97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4862197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ta Enrichment" preserve="1">
  <p:cSld name="Title Slide - Data Enrichmen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121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Hortonworks Inc. 2011 – 2015.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02466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Section Slide">
  <p:cSld name="Green Section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/>
        <p:spPr>
          <a:xfrm>
            <a:off x="-13647" y="-10475"/>
            <a:ext cx="12216400" cy="6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701244" y="2540000"/>
            <a:ext cx="10995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377762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 preserve="1">
  <p:cSld name="Title Slide 2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/>
        <p:spPr>
          <a:xfrm>
            <a:off x="0" y="0"/>
            <a:ext cx="12192000" cy="68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0" y="0"/>
            <a:ext cx="12192000" cy="34448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840317" y="987425"/>
            <a:ext cx="184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ctrTitle"/>
          </p:nvPr>
        </p:nvSpPr>
        <p:spPr>
          <a:xfrm>
            <a:off x="569220" y="1817941"/>
            <a:ext cx="112416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569223" y="6311551"/>
            <a:ext cx="45208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subTitle" idx="2"/>
          </p:nvPr>
        </p:nvSpPr>
        <p:spPr>
          <a:xfrm>
            <a:off x="6923853" y="3440073"/>
            <a:ext cx="5268000" cy="640000"/>
          </a:xfrm>
          <a:prstGeom prst="rect">
            <a:avLst/>
          </a:prstGeom>
          <a:solidFill>
            <a:schemeClr val="lt1">
              <a:alpha val="85490"/>
            </a:schemeClr>
          </a:solidFill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101597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7" marR="0" lvl="2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1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737" y="356317"/>
            <a:ext cx="1719600" cy="66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6303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701245" y="1460500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9347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Title" preserve="1">
  <p:cSld name="Green Title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814"/>
            <a:ext cx="12225523" cy="687048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57150" tIns="57150" rIns="57150" bIns="5715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57150" tIns="57150" rIns="57150" bIns="57150" anchor="t" anchorCtr="0"/>
          <a:lstStyle>
            <a:lvl1pPr marR="0" lvl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3931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y Title" preserve="1">
  <p:cSld name="Gray Title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65" y="-13371"/>
            <a:ext cx="12225517" cy="687048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R="0" lvl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722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" preserve="1">
  <p:cSld name="White Title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6" y="-17372"/>
            <a:ext cx="12234215" cy="68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Shape 405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R="0" lvl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5965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 1" preserve="1">
  <p:cSld name="Green Titl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8" y="-1281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03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y Section Slide">
  <p:cSld name="Gray Section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/>
        <p:spPr>
          <a:xfrm>
            <a:off x="-13645" y="-10475"/>
            <a:ext cx="12216400" cy="686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701244" y="2540000"/>
            <a:ext cx="10995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7962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701245" y="1460500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17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image" Target="../media/image6.jpg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40" Type="http://schemas.openxmlformats.org/officeDocument/2006/relationships/image" Target="../media/image7.jp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0"/>
            <a:ext cx="12203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701040" y="256192"/>
            <a:ext cx="109724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701040" y="1455420"/>
            <a:ext cx="10972400" cy="4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457200" marR="0" lvl="0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/>
          <p:nvPr/>
        </p:nvSpPr>
        <p:spPr>
          <a:xfrm>
            <a:off x="107950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478171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AA84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4398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74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" y="2"/>
            <a:ext cx="122033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701041" y="256193"/>
            <a:ext cx="109724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41" y="1455420"/>
            <a:ext cx="10972400" cy="4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8010736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1298" y="1"/>
            <a:ext cx="122033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74598" y="6122252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701040" y="566715"/>
            <a:ext cx="10972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01040" y="1455420"/>
            <a:ext cx="10972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457200" marR="0" lvl="0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107950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871618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ctrTitle"/>
          </p:nvPr>
        </p:nvSpPr>
        <p:spPr>
          <a:xfrm>
            <a:off x="701245" y="2458148"/>
            <a:ext cx="8547591" cy="1308000"/>
          </a:xfrm>
          <a:prstGeom prst="rect">
            <a:avLst/>
          </a:prstGeom>
        </p:spPr>
        <p:txBody>
          <a:bodyPr spcFirstLastPara="1" vert="horz" wrap="square" lIns="76200" tIns="76200" rIns="76200" bIns="76200" rtlCol="0" anchor="b" anchorCtr="0">
            <a:noAutofit/>
          </a:bodyPr>
          <a:lstStyle/>
          <a:p>
            <a:r>
              <a:rPr lang="en-US" b="0" dirty="0" err="1"/>
              <a:t>Análisis</a:t>
            </a:r>
            <a:r>
              <a:rPr lang="en-US" b="0" dirty="0"/>
              <a:t> de </a:t>
            </a:r>
            <a:r>
              <a:rPr lang="en-US" b="0" dirty="0" err="1"/>
              <a:t>imágenes</a:t>
            </a:r>
            <a:r>
              <a:rPr lang="en-US" b="0" dirty="0"/>
              <a:t> con Apache </a:t>
            </a:r>
            <a:r>
              <a:rPr lang="en-US" b="0" dirty="0" err="1"/>
              <a:t>NiFi</a:t>
            </a:r>
            <a:r>
              <a:rPr lang="en-US" b="0" dirty="0"/>
              <a:t> y Spark</a:t>
            </a:r>
          </a:p>
        </p:txBody>
      </p:sp>
      <p:sp>
        <p:nvSpPr>
          <p:cNvPr id="413" name="Shape 413"/>
          <p:cNvSpPr txBox="1">
            <a:spLocks noGrp="1"/>
          </p:cNvSpPr>
          <p:nvPr>
            <p:ph type="subTitle" idx="1"/>
          </p:nvPr>
        </p:nvSpPr>
        <p:spPr>
          <a:xfrm>
            <a:off x="701245" y="3766148"/>
            <a:ext cx="6370400" cy="392400"/>
          </a:xfrm>
          <a:prstGeom prst="rect">
            <a:avLst/>
          </a:prstGeom>
        </p:spPr>
        <p:txBody>
          <a:bodyPr spcFirstLastPara="1" vert="horz" wrap="square" lIns="76200" tIns="76200" rIns="76200" bIns="76200" rtlCol="0" anchor="t" anchorCtr="0">
            <a:noAutofit/>
          </a:bodyPr>
          <a:lstStyle/>
          <a:p>
            <a:pPr>
              <a:spcAft>
                <a:spcPts val="133"/>
              </a:spcAft>
            </a:pPr>
            <a:r>
              <a:rPr lang="en" dirty="0">
                <a:solidFill>
                  <a:schemeClr val="tx2"/>
                </a:solidFill>
              </a:rPr>
              <a:t>Felix Albani</a:t>
            </a:r>
          </a:p>
          <a:p>
            <a:pPr>
              <a:spcAft>
                <a:spcPts val="133"/>
              </a:spcAft>
            </a:pPr>
            <a:r>
              <a:rPr lang="en" dirty="0">
                <a:solidFill>
                  <a:schemeClr val="tx2"/>
                </a:solidFill>
              </a:rPr>
              <a:t>@</a:t>
            </a:r>
            <a:r>
              <a:rPr lang="en" dirty="0" err="1">
                <a:solidFill>
                  <a:schemeClr val="tx2"/>
                </a:solidFill>
              </a:rPr>
              <a:t>FelixAlbani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0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4DF4A4-A5BB-0543-ADB2-17EE57032C35}"/>
              </a:ext>
            </a:extLst>
          </p:cNvPr>
          <p:cNvSpPr txBox="1"/>
          <p:nvPr/>
        </p:nvSpPr>
        <p:spPr>
          <a:xfrm>
            <a:off x="680314" y="1397203"/>
            <a:ext cx="454273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YOLO = You only look once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Uno de </a:t>
            </a:r>
            <a:r>
              <a:rPr lang="en-US" dirty="0" err="1"/>
              <a:t>los</a:t>
            </a:r>
            <a:r>
              <a:rPr lang="en-US" dirty="0"/>
              <a:t> mas </a:t>
            </a:r>
            <a:r>
              <a:rPr lang="en-US" dirty="0" err="1"/>
              <a:t>rapidos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deteccion</a:t>
            </a:r>
            <a:r>
              <a:rPr lang="en-US" dirty="0"/>
              <a:t> de </a:t>
            </a:r>
            <a:r>
              <a:rPr lang="en-US" dirty="0" err="1"/>
              <a:t>objetos</a:t>
            </a: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 err="1"/>
              <a:t>Pude</a:t>
            </a:r>
            <a:r>
              <a:rPr lang="en-US" dirty="0"/>
              <a:t> </a:t>
            </a:r>
            <a:r>
              <a:rPr lang="en-US" dirty="0" err="1"/>
              <a:t>usarse</a:t>
            </a:r>
            <a:r>
              <a:rPr lang="en-US" dirty="0"/>
              <a:t> con </a:t>
            </a:r>
            <a:r>
              <a:rPr lang="en-US" dirty="0" err="1"/>
              <a:t>imagenes</a:t>
            </a:r>
            <a:r>
              <a:rPr lang="en-US" dirty="0"/>
              <a:t> y videos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 err="1"/>
              <a:t>Aplica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unica</a:t>
            </a:r>
            <a:r>
              <a:rPr lang="en-US" dirty="0"/>
              <a:t> red neuronal a la imagen. La red divide la imagen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regiones</a:t>
            </a:r>
            <a:r>
              <a:rPr lang="en-US" dirty="0"/>
              <a:t> y </a:t>
            </a:r>
            <a:r>
              <a:rPr lang="en-US" dirty="0" err="1"/>
              <a:t>predice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y </a:t>
            </a:r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region.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B98D6-AFAE-2A4B-BADB-1F2C3209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790" y="1397203"/>
            <a:ext cx="6430873" cy="3617366"/>
          </a:xfrm>
          <a:prstGeom prst="rect">
            <a:avLst/>
          </a:prstGeom>
        </p:spPr>
      </p:pic>
      <p:sp>
        <p:nvSpPr>
          <p:cNvPr id="6" name="Shape 429">
            <a:extLst>
              <a:ext uri="{FF2B5EF4-FFF2-40B4-BE49-F238E27FC236}">
                <a16:creationId xmlns:a16="http://schemas.microsoft.com/office/drawing/2014/main" id="{53CFA924-37FF-8F43-A52F-DB3101888D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/>
              <a:t>YOLO v3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26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4DF4A4-A5BB-0543-ADB2-17EE57032C35}"/>
              </a:ext>
            </a:extLst>
          </p:cNvPr>
          <p:cNvSpPr txBox="1"/>
          <p:nvPr/>
        </p:nvSpPr>
        <p:spPr>
          <a:xfrm>
            <a:off x="680314" y="1397203"/>
            <a:ext cx="68689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Biblioteca</a:t>
            </a:r>
            <a:r>
              <a:rPr lang="en-US" dirty="0"/>
              <a:t> de </a:t>
            </a:r>
            <a:r>
              <a:rPr lang="en-US" dirty="0" err="1"/>
              <a:t>codigo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 </a:t>
            </a:r>
            <a:r>
              <a:rPr lang="en-US" dirty="0" err="1"/>
              <a:t>utilizada</a:t>
            </a:r>
            <a:r>
              <a:rPr lang="en-US" dirty="0"/>
              <a:t> para </a:t>
            </a:r>
            <a:r>
              <a:rPr lang="en-US" b="1" dirty="0" err="1"/>
              <a:t>crear</a:t>
            </a:r>
            <a:r>
              <a:rPr lang="en-US" b="1" dirty="0"/>
              <a:t> </a:t>
            </a:r>
            <a:r>
              <a:rPr lang="en-US" b="1" dirty="0" err="1"/>
              <a:t>redes</a:t>
            </a:r>
            <a:r>
              <a:rPr lang="en-US" b="1" dirty="0"/>
              <a:t> </a:t>
            </a:r>
            <a:r>
              <a:rPr lang="en-US" b="1" dirty="0" err="1"/>
              <a:t>neuronales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correr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b="1" dirty="0"/>
              <a:t>TensorFlow</a:t>
            </a:r>
            <a:r>
              <a:rPr lang="en-US" dirty="0"/>
              <a:t>, CNTK, o Theano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Keras</a:t>
            </a:r>
            <a:r>
              <a:rPr lang="en-US" dirty="0"/>
              <a:t> se </a:t>
            </a:r>
            <a:r>
              <a:rPr lang="en-US" dirty="0" err="1"/>
              <a:t>desarrolló</a:t>
            </a:r>
            <a:r>
              <a:rPr lang="en-US" dirty="0"/>
              <a:t> </a:t>
            </a:r>
            <a:r>
              <a:rPr lang="en-US" dirty="0" err="1"/>
              <a:t>inicialmente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esfuerzo</a:t>
            </a:r>
            <a:r>
              <a:rPr lang="en-US" dirty="0"/>
              <a:t> de </a:t>
            </a:r>
            <a:r>
              <a:rPr lang="en-US" dirty="0" err="1"/>
              <a:t>investigación</a:t>
            </a:r>
            <a:r>
              <a:rPr lang="en-US" dirty="0"/>
              <a:t> del </a:t>
            </a:r>
            <a:r>
              <a:rPr lang="en-US" dirty="0" err="1"/>
              <a:t>proyecto</a:t>
            </a:r>
            <a:r>
              <a:rPr lang="en-US" dirty="0"/>
              <a:t> ONEIROS (Open-ended Neuro-Electronic Intelligent Robot Operating System)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instalar</a:t>
            </a:r>
            <a:r>
              <a:rPr lang="en-US" dirty="0"/>
              <a:t> y </a:t>
            </a:r>
            <a:r>
              <a:rPr lang="en-US" dirty="0" err="1"/>
              <a:t>usar</a:t>
            </a:r>
            <a:r>
              <a:rPr lang="en-US" dirty="0"/>
              <a:t> con python - pip install </a:t>
            </a:r>
            <a:r>
              <a:rPr lang="en-US" dirty="0" err="1"/>
              <a:t>tensorflow</a:t>
            </a: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C08881-B1E8-8E4A-BE5D-686AE8FB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4" y="522792"/>
            <a:ext cx="2510716" cy="7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8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4DF4A4-A5BB-0543-ADB2-17EE57032C35}"/>
              </a:ext>
            </a:extLst>
          </p:cNvPr>
          <p:cNvSpPr txBox="1"/>
          <p:nvPr/>
        </p:nvSpPr>
        <p:spPr>
          <a:xfrm>
            <a:off x="680314" y="1397203"/>
            <a:ext cx="686897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Biblioteca</a:t>
            </a:r>
            <a:r>
              <a:rPr lang="en-US" dirty="0"/>
              <a:t> de </a:t>
            </a:r>
            <a:r>
              <a:rPr lang="en-US" dirty="0" err="1"/>
              <a:t>codigo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 </a:t>
            </a:r>
            <a:r>
              <a:rPr lang="en-US" dirty="0" err="1"/>
              <a:t>utilizada</a:t>
            </a:r>
            <a:r>
              <a:rPr lang="en-US" dirty="0"/>
              <a:t> para </a:t>
            </a:r>
            <a:r>
              <a:rPr lang="en-US" b="1" dirty="0"/>
              <a:t>machine learning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Creada</a:t>
            </a:r>
            <a:r>
              <a:rPr lang="en-US" dirty="0"/>
              <a:t> </a:t>
            </a:r>
            <a:r>
              <a:rPr lang="en-US" dirty="0" err="1"/>
              <a:t>originalmente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equipo</a:t>
            </a:r>
            <a:r>
              <a:rPr lang="en-US" dirty="0"/>
              <a:t> Google Brain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Multiplataforma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Ampliamente</a:t>
            </a:r>
            <a:r>
              <a:rPr lang="en-US" dirty="0"/>
              <a:t> </a:t>
            </a:r>
            <a:r>
              <a:rPr lang="en-US" dirty="0" err="1"/>
              <a:t>usado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Buena </a:t>
            </a:r>
            <a:r>
              <a:rPr lang="en-US" dirty="0" err="1"/>
              <a:t>documentacion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Soporta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CPU – GPU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Actualizaciones</a:t>
            </a:r>
            <a:r>
              <a:rPr lang="en-US" dirty="0"/>
              <a:t> </a:t>
            </a:r>
            <a:r>
              <a:rPr lang="en-US" dirty="0" err="1"/>
              <a:t>frecuentes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Facil</a:t>
            </a:r>
            <a:r>
              <a:rPr lang="en-US" dirty="0"/>
              <a:t> de </a:t>
            </a:r>
            <a:r>
              <a:rPr lang="en-US" dirty="0" err="1"/>
              <a:t>instalar</a:t>
            </a:r>
            <a:r>
              <a:rPr lang="en-US" dirty="0"/>
              <a:t> y </a:t>
            </a:r>
            <a:r>
              <a:rPr lang="en-US" dirty="0" err="1"/>
              <a:t>usar</a:t>
            </a:r>
            <a:r>
              <a:rPr lang="en-US" dirty="0"/>
              <a:t> con python - pip install </a:t>
            </a:r>
            <a:r>
              <a:rPr lang="en-US" dirty="0" err="1"/>
              <a:t>tensorflow</a:t>
            </a: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D22A9-42D9-C34C-BC14-9AC544D38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4" y="596627"/>
            <a:ext cx="3373120" cy="6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err="1"/>
              <a:t>Diagrama</a:t>
            </a:r>
            <a:r>
              <a:rPr lang="en"/>
              <a:t> de </a:t>
            </a:r>
            <a:r>
              <a:rPr lang="en" err="1"/>
              <a:t>arquitectura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1C618-B295-4E49-8A1B-3DB09E6AD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766" y="1380584"/>
            <a:ext cx="7715758" cy="47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3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538168" y="2033222"/>
            <a:ext cx="6308860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Automatizar</a:t>
            </a:r>
            <a:r>
              <a:rPr lang="en-US" dirty="0"/>
              <a:t> </a:t>
            </a:r>
            <a:r>
              <a:rPr lang="en-US" dirty="0" err="1"/>
              <a:t>flujos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entre </a:t>
            </a:r>
            <a:r>
              <a:rPr lang="en-US" dirty="0" err="1"/>
              <a:t>sistemas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Previamente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 </a:t>
            </a:r>
            <a:r>
              <a:rPr lang="en-US" b="1" dirty="0"/>
              <a:t>NSA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flow-based programming model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Interfaz</a:t>
            </a:r>
            <a:r>
              <a:rPr lang="en-US" dirty="0"/>
              <a:t> web de </a:t>
            </a:r>
            <a:r>
              <a:rPr lang="en-US" dirty="0" err="1"/>
              <a:t>administracion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procesadores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y </a:t>
            </a:r>
            <a:r>
              <a:rPr lang="en-US" dirty="0" err="1"/>
              <a:t>es</a:t>
            </a:r>
            <a:r>
              <a:rPr lang="en-US" dirty="0"/>
              <a:t> extensible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modo</a:t>
            </a:r>
            <a:r>
              <a:rPr lang="en-US" dirty="0"/>
              <a:t> cluster y standalone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19FEC-79D2-CE49-8BC2-9F56DCF9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313690"/>
            <a:ext cx="1810011" cy="7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32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A39130-C7DA-9E48-8E4A-D647F847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327408"/>
            <a:ext cx="2358238" cy="117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0A3FC-DB26-8644-97BF-5C2E5E8E0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82" y="1688527"/>
            <a:ext cx="4247630" cy="4096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DDC75-9545-354A-B3FC-9303EAA091AB}"/>
              </a:ext>
            </a:extLst>
          </p:cNvPr>
          <p:cNvSpPr txBox="1"/>
          <p:nvPr/>
        </p:nvSpPr>
        <p:spPr>
          <a:xfrm>
            <a:off x="538168" y="2092146"/>
            <a:ext cx="564733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distribuida</a:t>
            </a:r>
            <a:r>
              <a:rPr lang="en-US" dirty="0"/>
              <a:t> de </a:t>
            </a:r>
            <a:r>
              <a:rPr lang="en-US" dirty="0" err="1"/>
              <a:t>mensajeria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Tiempo</a:t>
            </a:r>
            <a:r>
              <a:rPr lang="en-US" dirty="0"/>
              <a:t> real (real-time)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Escalable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Baja </a:t>
            </a:r>
            <a:r>
              <a:rPr lang="en-US" dirty="0" err="1"/>
              <a:t>latencia</a:t>
            </a:r>
            <a:r>
              <a:rPr lang="en-US" dirty="0"/>
              <a:t> (low latency)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Tolerancia</a:t>
            </a:r>
            <a:r>
              <a:rPr lang="en-US" dirty="0"/>
              <a:t> a </a:t>
            </a:r>
            <a:r>
              <a:rPr lang="en-US" dirty="0" err="1"/>
              <a:t>fallas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Desarrollado</a:t>
            </a:r>
            <a:r>
              <a:rPr lang="en-US" dirty="0"/>
              <a:t> </a:t>
            </a:r>
            <a:r>
              <a:rPr lang="en-US" dirty="0" err="1"/>
              <a:t>originalmente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b="1" dirty="0" err="1"/>
              <a:t>Linkedin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Modelo</a:t>
            </a:r>
            <a:r>
              <a:rPr lang="en-US" dirty="0"/>
              <a:t> Producer/Consumer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1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538168" y="1506527"/>
            <a:ext cx="6243022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Apache Spark </a:t>
            </a:r>
            <a:r>
              <a:rPr lang="en-US" dirty="0" err="1"/>
              <a:t>es</a:t>
            </a:r>
            <a:r>
              <a:rPr lang="en-US" dirty="0"/>
              <a:t> un motor de </a:t>
            </a:r>
            <a:r>
              <a:rPr lang="en-US" dirty="0" err="1"/>
              <a:t>ejecucion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paralelo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Altamente</a:t>
            </a:r>
            <a:r>
              <a:rPr lang="en-US" dirty="0"/>
              <a:t> </a:t>
            </a:r>
            <a:r>
              <a:rPr lang="en-US" dirty="0" err="1"/>
              <a:t>escalable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Creado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b="1" dirty="0"/>
              <a:t>Universidad de Berkeley</a:t>
            </a:r>
            <a:r>
              <a:rPr lang="en-US" dirty="0"/>
              <a:t>, California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computo</a:t>
            </a:r>
            <a:r>
              <a:rPr lang="en-US" dirty="0"/>
              <a:t> </a:t>
            </a:r>
            <a:r>
              <a:rPr lang="en-US" dirty="0" err="1"/>
              <a:t>distribuido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De </a:t>
            </a:r>
            <a:r>
              <a:rPr lang="en-US" dirty="0" err="1"/>
              <a:t>uso</a:t>
            </a:r>
            <a:r>
              <a:rPr lang="en-US" dirty="0"/>
              <a:t> general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Posee</a:t>
            </a:r>
            <a:r>
              <a:rPr lang="en-US" dirty="0"/>
              <a:t> API’s para </a:t>
            </a:r>
            <a:r>
              <a:rPr lang="en-US" dirty="0" err="1"/>
              <a:t>scala</a:t>
            </a:r>
            <a:r>
              <a:rPr lang="en-US" dirty="0"/>
              <a:t>, python, java y 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correr</a:t>
            </a:r>
            <a:r>
              <a:rPr lang="en-US" dirty="0"/>
              <a:t> spark </a:t>
            </a:r>
            <a:r>
              <a:rPr lang="en-US" dirty="0" err="1"/>
              <a:t>sobre</a:t>
            </a:r>
            <a:r>
              <a:rPr lang="en-US" dirty="0"/>
              <a:t> YARN, Mesos y Standalone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D8B63-5F84-2B46-B916-87A770EA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252082"/>
            <a:ext cx="1946046" cy="1036206"/>
          </a:xfrm>
          <a:prstGeom prst="rect">
            <a:avLst/>
          </a:prstGeom>
        </p:spPr>
      </p:pic>
      <p:pic>
        <p:nvPicPr>
          <p:cNvPr id="2050" name="Picture 2" descr="https://lh3.googleusercontent.com/bMjkZHA7FRUgpl4cAKvCc5GSEjcjB2RUFLgFgxp73jIV7kdNNPiDVAMsV-nArfNP-8LoHtjqPj86ky2EFe1gQW5dlWIRMQGmgfF0d5hWnKF7t-LjpYLOHQob98BD50P03a97Pmrh">
            <a:extLst>
              <a:ext uri="{FF2B5EF4-FFF2-40B4-BE49-F238E27FC236}">
                <a16:creationId xmlns:a16="http://schemas.microsoft.com/office/drawing/2014/main" id="{94A89497-2B96-194D-8FCE-4B5ECEAF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79" y="1751369"/>
            <a:ext cx="5131068" cy="329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651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FAAFF-D522-2444-8D4C-030B74C5B98F}"/>
              </a:ext>
            </a:extLst>
          </p:cNvPr>
          <p:cNvSpPr txBox="1"/>
          <p:nvPr/>
        </p:nvSpPr>
        <p:spPr>
          <a:xfrm>
            <a:off x="608112" y="1521562"/>
            <a:ext cx="5748797" cy="461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Base de </a:t>
            </a:r>
            <a:r>
              <a:rPr lang="en-US" dirty="0" err="1"/>
              <a:t>datos</a:t>
            </a:r>
            <a:r>
              <a:rPr lang="en-US" dirty="0"/>
              <a:t> no </a:t>
            </a:r>
            <a:r>
              <a:rPr lang="en-US" dirty="0" err="1"/>
              <a:t>relacional</a:t>
            </a:r>
            <a:r>
              <a:rPr lang="en-US" dirty="0"/>
              <a:t> ( NoSQL 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HDFS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“Google </a:t>
            </a:r>
            <a:r>
              <a:rPr lang="en-US" dirty="0" err="1"/>
              <a:t>BigTable</a:t>
            </a:r>
            <a:r>
              <a:rPr lang="en-US" dirty="0"/>
              <a:t>”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 para lookup </a:t>
            </a:r>
            <a:r>
              <a:rPr lang="en-US" dirty="0" err="1"/>
              <a:t>directo</a:t>
            </a:r>
            <a:r>
              <a:rPr lang="en-US" dirty="0"/>
              <a:t> key/value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No require un </a:t>
            </a:r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o </a:t>
            </a:r>
            <a:r>
              <a:rPr lang="en-US" dirty="0" err="1"/>
              <a:t>tablas</a:t>
            </a:r>
            <a:r>
              <a:rPr lang="en-US" dirty="0"/>
              <a:t> </a:t>
            </a:r>
            <a:r>
              <a:rPr lang="en-US" dirty="0" err="1"/>
              <a:t>predefinidos</a:t>
            </a:r>
            <a:r>
              <a:rPr lang="en-US" dirty="0"/>
              <a:t>, </a:t>
            </a:r>
            <a:r>
              <a:rPr lang="en-US" dirty="0" err="1"/>
              <a:t>pudiendo</a:t>
            </a:r>
            <a:r>
              <a:rPr lang="en-US" dirty="0"/>
              <a:t> </a:t>
            </a:r>
            <a:r>
              <a:rPr lang="en-US" dirty="0" err="1"/>
              <a:t>agregarse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o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transcurso</a:t>
            </a:r>
            <a:r>
              <a:rPr lang="en-US" dirty="0"/>
              <a:t> del </a:t>
            </a:r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de la </a:t>
            </a:r>
            <a:r>
              <a:rPr lang="en-US" dirty="0" err="1"/>
              <a:t>aplicación</a:t>
            </a:r>
            <a:r>
              <a:rPr lang="en-US" dirty="0"/>
              <a:t> sin </a:t>
            </a:r>
            <a:r>
              <a:rPr lang="en-US" dirty="0" err="1"/>
              <a:t>tener</a:t>
            </a:r>
            <a:r>
              <a:rPr lang="en-US" dirty="0"/>
              <a:t> que </a:t>
            </a: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corriendo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éstas</a:t>
            </a:r>
            <a:r>
              <a:rPr lang="en-US" dirty="0"/>
              <a:t> </a:t>
            </a:r>
            <a:r>
              <a:rPr lang="en-US" dirty="0" err="1"/>
              <a:t>tablas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Interfaz</a:t>
            </a:r>
            <a:r>
              <a:rPr lang="en-US" dirty="0"/>
              <a:t> RESTful </a:t>
            </a:r>
            <a:r>
              <a:rPr lang="en-US" dirty="0" err="1"/>
              <a:t>incluida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Altamente</a:t>
            </a:r>
            <a:r>
              <a:rPr lang="en-US" dirty="0"/>
              <a:t> </a:t>
            </a:r>
            <a:r>
              <a:rPr lang="en-US" dirty="0" err="1"/>
              <a:t>escalable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FE84F-627A-D84A-B47C-017B6F3F9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2" y="503429"/>
            <a:ext cx="2885963" cy="732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9F453-CD15-634C-B3CB-5A28CC17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09" y="2237181"/>
            <a:ext cx="4701169" cy="26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69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45E55-082E-4441-ACF5-99390118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57" y="108884"/>
            <a:ext cx="2088994" cy="1185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81E48-4057-DF4D-A455-58516AC3E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333" y="1858061"/>
            <a:ext cx="5403023" cy="3072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FD232E-658B-C64B-82C0-CF0BC230AFB5}"/>
              </a:ext>
            </a:extLst>
          </p:cNvPr>
          <p:cNvSpPr txBox="1"/>
          <p:nvPr/>
        </p:nvSpPr>
        <p:spPr>
          <a:xfrm>
            <a:off x="490120" y="1565453"/>
            <a:ext cx="580095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Aplicacion</a:t>
            </a:r>
            <a:r>
              <a:rPr lang="en-US" dirty="0"/>
              <a:t> Web que </a:t>
            </a:r>
            <a:r>
              <a:rPr lang="en-US" dirty="0" err="1"/>
              <a:t>permite</a:t>
            </a:r>
            <a:r>
              <a:rPr lang="en-US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Creacion</a:t>
            </a:r>
            <a:r>
              <a:rPr lang="en-US" dirty="0"/>
              <a:t> de notebooks que </a:t>
            </a:r>
            <a:r>
              <a:rPr lang="en-US" dirty="0" err="1"/>
              <a:t>contienen</a:t>
            </a:r>
            <a:r>
              <a:rPr lang="en-US" dirty="0"/>
              <a:t> </a:t>
            </a:r>
            <a:r>
              <a:rPr lang="en-US" dirty="0" err="1"/>
              <a:t>parrafos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Analisis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interactivo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Los notebooks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compartir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usuarios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Amplia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visualizacion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Amplia</a:t>
            </a:r>
            <a:r>
              <a:rPr lang="en-US" dirty="0"/>
              <a:t> </a:t>
            </a:r>
            <a:r>
              <a:rPr lang="en-US" dirty="0" err="1"/>
              <a:t>gama</a:t>
            </a:r>
            <a:r>
              <a:rPr lang="en-US" dirty="0"/>
              <a:t> de Interpreters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spark, </a:t>
            </a:r>
            <a:r>
              <a:rPr lang="en-US" dirty="0" err="1"/>
              <a:t>scala</a:t>
            </a:r>
            <a:r>
              <a:rPr lang="en-US" dirty="0"/>
              <a:t>, python R y mas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en-US" dirty="0"/>
          </a:p>
          <a:p>
            <a:pPr marL="742950" lvl="1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8112" y="559562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453429" y="1545437"/>
            <a:ext cx="3992111" cy="401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Tweet </a:t>
            </a:r>
            <a:r>
              <a:rPr lang="en-US" b="1" dirty="0"/>
              <a:t>con imagen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</a:rPr>
              <a:t>#</a:t>
            </a:r>
            <a:r>
              <a:rPr lang="en-US" sz="2800" dirty="0" err="1">
                <a:solidFill>
                  <a:srgbClr val="0070C0"/>
                </a:solidFill>
              </a:rPr>
              <a:t>futureofdatasantiago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Perfil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publico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FF0000"/>
                </a:solidFill>
              </a:rPr>
              <a:t>No re-tweet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FF0000"/>
                </a:solidFill>
              </a:rPr>
              <a:t>No </a:t>
            </a:r>
            <a:r>
              <a:rPr lang="en-US" b="1" dirty="0" err="1">
                <a:solidFill>
                  <a:srgbClr val="FF0000"/>
                </a:solidFill>
              </a:rPr>
              <a:t>enviar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imagenes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ofensivas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ni</a:t>
            </a:r>
            <a:r>
              <a:rPr lang="en-US" b="1" dirty="0">
                <a:solidFill>
                  <a:srgbClr val="FF0000"/>
                </a:solidFill>
              </a:rPr>
              <a:t> con </a:t>
            </a:r>
            <a:r>
              <a:rPr lang="en-US" b="1" dirty="0" err="1">
                <a:solidFill>
                  <a:srgbClr val="FF0000"/>
                </a:solidFill>
              </a:rPr>
              <a:t>escenas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desnudos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6" name="fods">
            <a:hlinkClick r:id="" action="ppaction://media"/>
            <a:extLst>
              <a:ext uri="{FF2B5EF4-FFF2-40B4-BE49-F238E27FC236}">
                <a16:creationId xmlns:a16="http://schemas.microsoft.com/office/drawing/2014/main" id="{55284FDB-75FD-9E49-9FEB-8A3EAAB34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33089" y="1108953"/>
            <a:ext cx="7533811" cy="45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2"/>
          </p:nvPr>
        </p:nvSpPr>
        <p:spPr>
          <a:xfrm>
            <a:off x="6586000" y="266229"/>
            <a:ext cx="5393600" cy="57620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endParaRPr lang="en-US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Introduccion</a:t>
            </a:r>
            <a:r>
              <a:rPr lang="en-US" sz="2400" b="1" dirty="0">
                <a:solidFill>
                  <a:schemeClr val="bg2"/>
                </a:solidFill>
              </a:rPr>
              <a:t> y </a:t>
            </a:r>
            <a:r>
              <a:rPr lang="en-US" sz="2400" b="1" dirty="0" err="1">
                <a:solidFill>
                  <a:schemeClr val="bg2"/>
                </a:solidFill>
              </a:rPr>
              <a:t>alcances</a:t>
            </a:r>
            <a:r>
              <a:rPr lang="en-US" sz="2400" b="1" dirty="0">
                <a:solidFill>
                  <a:schemeClr val="bg2"/>
                </a:solidFill>
              </a:rPr>
              <a:t> de la </a:t>
            </a:r>
            <a:r>
              <a:rPr lang="en-US" sz="2400" b="1" dirty="0" err="1">
                <a:solidFill>
                  <a:schemeClr val="bg2"/>
                </a:solidFill>
              </a:rPr>
              <a:t>presentacion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Productos</a:t>
            </a:r>
            <a:r>
              <a:rPr lang="en-US" sz="2400" b="1" dirty="0">
                <a:solidFill>
                  <a:schemeClr val="bg2"/>
                </a:solidFill>
              </a:rPr>
              <a:t> y </a:t>
            </a:r>
            <a:r>
              <a:rPr lang="en-US" sz="2400" b="1" dirty="0" err="1">
                <a:solidFill>
                  <a:schemeClr val="bg2"/>
                </a:solidFill>
              </a:rPr>
              <a:t>librerias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utilizados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>
                <a:solidFill>
                  <a:schemeClr val="bg2"/>
                </a:solidFill>
              </a:rPr>
              <a:t>Breve </a:t>
            </a:r>
            <a:r>
              <a:rPr lang="en-US" sz="2400" b="1" dirty="0" err="1">
                <a:solidFill>
                  <a:schemeClr val="bg2"/>
                </a:solidFill>
              </a:rPr>
              <a:t>introduccion</a:t>
            </a:r>
            <a:r>
              <a:rPr lang="en-US" sz="2400" b="1" dirty="0">
                <a:solidFill>
                  <a:schemeClr val="bg2"/>
                </a:solidFill>
              </a:rPr>
              <a:t> a </a:t>
            </a:r>
            <a:r>
              <a:rPr lang="en-US" sz="2400" b="1" dirty="0" err="1">
                <a:solidFill>
                  <a:schemeClr val="bg2"/>
                </a:solidFill>
              </a:rPr>
              <a:t>los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productos</a:t>
            </a:r>
            <a:r>
              <a:rPr lang="en-US" sz="2400" b="1" dirty="0">
                <a:solidFill>
                  <a:schemeClr val="bg2"/>
                </a:solidFill>
              </a:rPr>
              <a:t> y </a:t>
            </a:r>
            <a:r>
              <a:rPr lang="en-US" sz="2400" b="1" dirty="0" err="1">
                <a:solidFill>
                  <a:schemeClr val="bg2"/>
                </a:solidFill>
              </a:rPr>
              <a:t>librerias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utilzados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Diagrama</a:t>
            </a:r>
            <a:r>
              <a:rPr lang="en-US" sz="2400" b="1" dirty="0">
                <a:solidFill>
                  <a:schemeClr val="bg2"/>
                </a:solidFill>
              </a:rPr>
              <a:t> de </a:t>
            </a:r>
            <a:r>
              <a:rPr lang="en-US" sz="2400" b="1" dirty="0" err="1">
                <a:solidFill>
                  <a:schemeClr val="bg2"/>
                </a:solidFill>
              </a:rPr>
              <a:t>arquitectura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Demostracion</a:t>
            </a:r>
            <a:r>
              <a:rPr lang="en-US" sz="2400" b="1" dirty="0">
                <a:solidFill>
                  <a:schemeClr val="bg2"/>
                </a:solidFill>
              </a:rPr>
              <a:t> de la </a:t>
            </a:r>
            <a:r>
              <a:rPr lang="en-US" sz="2400" b="1" dirty="0" err="1">
                <a:solidFill>
                  <a:schemeClr val="bg2"/>
                </a:solidFill>
              </a:rPr>
              <a:t>aplicacion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Casos</a:t>
            </a:r>
            <a:r>
              <a:rPr lang="en-US" sz="2400" b="1" dirty="0">
                <a:solidFill>
                  <a:schemeClr val="bg2"/>
                </a:solidFill>
              </a:rPr>
              <a:t> de </a:t>
            </a:r>
            <a:r>
              <a:rPr lang="en-US" sz="2400" b="1" dirty="0" err="1">
                <a:solidFill>
                  <a:schemeClr val="bg2"/>
                </a:solidFill>
              </a:rPr>
              <a:t>uso</a:t>
            </a:r>
            <a:r>
              <a:rPr lang="en-US" sz="2400" b="1" dirty="0">
                <a:solidFill>
                  <a:schemeClr val="bg2"/>
                </a:solidFill>
              </a:rPr>
              <a:t> de </a:t>
            </a:r>
            <a:r>
              <a:rPr lang="en-US" sz="2400" b="1" dirty="0" err="1">
                <a:solidFill>
                  <a:schemeClr val="bg2"/>
                </a:solidFill>
              </a:rPr>
              <a:t>esta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tecnologia</a:t>
            </a:r>
            <a:endParaRPr lang="en-US" sz="2400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-US" sz="2400" b="1" dirty="0" err="1">
                <a:solidFill>
                  <a:schemeClr val="bg2"/>
                </a:solidFill>
              </a:rPr>
              <a:t>Preguntas</a:t>
            </a:r>
            <a:r>
              <a:rPr lang="en-US" sz="2400" b="1" dirty="0">
                <a:solidFill>
                  <a:schemeClr val="bg2"/>
                </a:solidFill>
              </a:rPr>
              <a:t> y </a:t>
            </a:r>
            <a:r>
              <a:rPr lang="en-US" sz="2400" b="1" dirty="0" err="1">
                <a:solidFill>
                  <a:schemeClr val="bg2"/>
                </a:solidFill>
              </a:rPr>
              <a:t>Respuestas</a:t>
            </a:r>
            <a:endParaRPr sz="2400" b="1" dirty="0">
              <a:solidFill>
                <a:schemeClr val="bg2"/>
              </a:solidFill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54000" y="1644227"/>
            <a:ext cx="5393600" cy="328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5067">
                <a:solidFill>
                  <a:schemeClr val="tx1"/>
                </a:solidFill>
              </a:rPr>
              <a:t>Agenda</a:t>
            </a:r>
            <a:endParaRPr sz="5067">
              <a:solidFill>
                <a:schemeClr val="tx1"/>
              </a:solidFill>
            </a:endParaRPr>
          </a:p>
          <a:p>
            <a:pPr algn="l"/>
            <a:endParaRPr sz="3067">
              <a:solidFill>
                <a:schemeClr val="lt2"/>
              </a:solidFill>
            </a:endParaRPr>
          </a:p>
          <a:p>
            <a:endParaRPr sz="3067"/>
          </a:p>
        </p:txBody>
      </p:sp>
    </p:spTree>
    <p:extLst>
      <p:ext uri="{BB962C8B-B14F-4D97-AF65-F5344CB8AC3E}">
        <p14:creationId xmlns:p14="http://schemas.microsoft.com/office/powerpoint/2010/main" val="3530665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usos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701245" y="1484582"/>
            <a:ext cx="10955145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err="1"/>
              <a:t>Salud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err="1"/>
              <a:t>Seguridad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err="1"/>
              <a:t>Transporte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/>
              <a:t>Agricultura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/>
              <a:t>Banca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err="1"/>
              <a:t>Entretenimiento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901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dirty="0" err="1"/>
              <a:t>Preguntas</a:t>
            </a:r>
            <a:r>
              <a:rPr lang="en" dirty="0"/>
              <a:t> y </a:t>
            </a:r>
            <a:r>
              <a:rPr lang="en" dirty="0" err="1"/>
              <a:t>Respuestas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E3853-CD2B-7940-9546-57AFE743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21971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87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12">
            <a:extLst>
              <a:ext uri="{FF2B5EF4-FFF2-40B4-BE49-F238E27FC236}">
                <a16:creationId xmlns:a16="http://schemas.microsoft.com/office/drawing/2014/main" id="{23C799D4-ED92-3F4E-B678-520153D2BF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76200" tIns="76200" rIns="76200" bIns="76200" rtlCol="0" anchor="b" anchorCtr="0">
            <a:noAutofit/>
          </a:bodyPr>
          <a:lstStyle/>
          <a:p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Gracias! 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6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8112" y="559562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err="1"/>
              <a:t>Introduccion</a:t>
            </a:r>
            <a:r>
              <a:rPr lang="en-US"/>
              <a:t> y </a:t>
            </a:r>
            <a:r>
              <a:rPr lang="en-US" err="1"/>
              <a:t>alcance</a:t>
            </a:r>
            <a:r>
              <a:rPr lang="en-US"/>
              <a:t> de la </a:t>
            </a:r>
            <a:r>
              <a:rPr lang="en-US" err="1"/>
              <a:t>presentacion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538168" y="1506527"/>
            <a:ext cx="10972800" cy="461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Aplicacion</a:t>
            </a:r>
            <a:r>
              <a:rPr lang="en-US" dirty="0"/>
              <a:t> </a:t>
            </a:r>
            <a:r>
              <a:rPr lang="en-US" dirty="0" err="1"/>
              <a:t>practica</a:t>
            </a:r>
            <a:r>
              <a:rPr lang="en-US" dirty="0"/>
              <a:t> que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Nifi</a:t>
            </a:r>
            <a:r>
              <a:rPr lang="en-US" dirty="0"/>
              <a:t>, Spark y Hadoop para </a:t>
            </a:r>
            <a:r>
              <a:rPr lang="en-US" dirty="0" err="1"/>
              <a:t>analisis</a:t>
            </a:r>
            <a:r>
              <a:rPr lang="en-US" dirty="0"/>
              <a:t> de </a:t>
            </a:r>
            <a:r>
              <a:rPr lang="en-US" dirty="0" err="1"/>
              <a:t>imagenes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productos</a:t>
            </a:r>
            <a:r>
              <a:rPr lang="en-US" dirty="0"/>
              <a:t> 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actualmente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empresarial</a:t>
            </a:r>
            <a:r>
              <a:rPr lang="en-US" dirty="0"/>
              <a:t> para resolver </a:t>
            </a:r>
            <a:r>
              <a:rPr lang="en-US" dirty="0" err="1"/>
              <a:t>principalmente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 Como </a:t>
            </a:r>
            <a:r>
              <a:rPr lang="en-US" dirty="0" err="1"/>
              <a:t>guardar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volumenes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 Como </a:t>
            </a:r>
            <a:r>
              <a:rPr lang="en-US" dirty="0" err="1"/>
              <a:t>procesar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volumenes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- Como mover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volumenes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  <a:p>
            <a:pPr>
              <a:lnSpc>
                <a:spcPct val="150000"/>
              </a:lnSpc>
            </a:pPr>
            <a:r>
              <a:rPr lang="en-US" dirty="0"/>
              <a:t>y al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lo </a:t>
            </a:r>
            <a:r>
              <a:rPr lang="en-US" dirty="0" err="1"/>
              <a:t>hacemos</a:t>
            </a:r>
            <a:r>
              <a:rPr lang="en-US" dirty="0"/>
              <a:t> </a:t>
            </a:r>
            <a:r>
              <a:rPr lang="en-US" dirty="0" err="1"/>
              <a:t>economicamente</a:t>
            </a:r>
            <a:r>
              <a:rPr lang="en-US" dirty="0"/>
              <a:t> </a:t>
            </a:r>
            <a:r>
              <a:rPr lang="en-US" dirty="0" err="1"/>
              <a:t>factible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err="1"/>
              <a:t>Dentro</a:t>
            </a:r>
            <a:r>
              <a:rPr lang="en-US" b="1" dirty="0"/>
              <a:t> del </a:t>
            </a:r>
            <a:r>
              <a:rPr lang="en-US" b="1" dirty="0" err="1"/>
              <a:t>alcance</a:t>
            </a:r>
            <a:r>
              <a:rPr lang="en-US" b="1" dirty="0"/>
              <a:t> de la </a:t>
            </a:r>
            <a:r>
              <a:rPr lang="en-US" b="1" dirty="0" err="1"/>
              <a:t>presentacion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Describir</a:t>
            </a:r>
            <a:r>
              <a:rPr lang="en-US" dirty="0"/>
              <a:t> </a:t>
            </a:r>
            <a:r>
              <a:rPr lang="en-US" dirty="0" err="1"/>
              <a:t>brevemente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de las </a:t>
            </a:r>
            <a:r>
              <a:rPr lang="en-US" dirty="0" err="1"/>
              <a:t>tecnologias</a:t>
            </a:r>
            <a:r>
              <a:rPr lang="en-US" dirty="0"/>
              <a:t> </a:t>
            </a:r>
            <a:r>
              <a:rPr lang="en-US" dirty="0" err="1"/>
              <a:t>usadas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tecnologias</a:t>
            </a:r>
            <a:r>
              <a:rPr lang="en-US" dirty="0"/>
              <a:t> y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utilizacion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un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practico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0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821" y="2863801"/>
            <a:ext cx="4041443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dirty="0" err="1"/>
              <a:t>Productos</a:t>
            </a:r>
            <a:r>
              <a:rPr lang="en" dirty="0"/>
              <a:t> y </a:t>
            </a:r>
            <a:r>
              <a:rPr lang="en" dirty="0" err="1"/>
              <a:t>Librerias</a:t>
            </a:r>
            <a:r>
              <a:rPr lang="en" dirty="0"/>
              <a:t> </a:t>
            </a:r>
            <a:r>
              <a:rPr lang="en" dirty="0" err="1"/>
              <a:t>Utilizados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FC4F2-4E73-9D4F-899A-302F3313A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64" y="445755"/>
            <a:ext cx="5627737" cy="562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538168" y="2033222"/>
            <a:ext cx="6308860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Automatizar</a:t>
            </a:r>
            <a:r>
              <a:rPr lang="en-US" dirty="0"/>
              <a:t> </a:t>
            </a:r>
            <a:r>
              <a:rPr lang="en-US" dirty="0" err="1"/>
              <a:t>flujos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entre </a:t>
            </a:r>
            <a:r>
              <a:rPr lang="en-US" dirty="0" err="1"/>
              <a:t>sistemas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Previamente</a:t>
            </a:r>
            <a:r>
              <a:rPr lang="en-US" dirty="0"/>
              <a:t> </a:t>
            </a:r>
            <a:r>
              <a:rPr lang="en-US" dirty="0" err="1"/>
              <a:t>desarrollado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 </a:t>
            </a:r>
            <a:r>
              <a:rPr lang="en-US" b="1" dirty="0"/>
              <a:t>NSA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flow-based programming model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Interfaz</a:t>
            </a:r>
            <a:r>
              <a:rPr lang="en-US" dirty="0"/>
              <a:t> web de </a:t>
            </a:r>
            <a:r>
              <a:rPr lang="en-US" dirty="0" err="1"/>
              <a:t>administracion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procesadores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y </a:t>
            </a:r>
            <a:r>
              <a:rPr lang="en-US" dirty="0" err="1"/>
              <a:t>es</a:t>
            </a:r>
            <a:r>
              <a:rPr lang="en-US" dirty="0"/>
              <a:t> extensible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modo</a:t>
            </a:r>
            <a:r>
              <a:rPr lang="en-US" dirty="0"/>
              <a:t> cluster y standalone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19FEC-79D2-CE49-8BC2-9F56DCF9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313690"/>
            <a:ext cx="1810011" cy="754171"/>
          </a:xfrm>
          <a:prstGeom prst="rect">
            <a:avLst/>
          </a:prstGeom>
        </p:spPr>
      </p:pic>
      <p:pic>
        <p:nvPicPr>
          <p:cNvPr id="1026" name="Picture 2" descr="https://lh5.googleusercontent.com/Diw5N-m3z-k5UAy900V3Rq9yH0-exfta-7vC2MMtBb3vKTWhSEF-a27GzV0YLgvS7DEXJPK1M6Xib2NGiz6xO43OBCkqK592aFcB4yFDoYp7mb_rvGELOVmrY80Ef_0KhdyCAVlC_IU">
            <a:extLst>
              <a:ext uri="{FF2B5EF4-FFF2-40B4-BE49-F238E27FC236}">
                <a16:creationId xmlns:a16="http://schemas.microsoft.com/office/drawing/2014/main" id="{7924C4CA-1E3C-9F42-B89A-45BFA3DF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28" y="2378497"/>
            <a:ext cx="4886553" cy="215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30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A39130-C7DA-9E48-8E4A-D647F847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327408"/>
            <a:ext cx="2358238" cy="117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0A3FC-DB26-8644-97BF-5C2E5E8E0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82" y="1688527"/>
            <a:ext cx="4247630" cy="4096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DDC75-9545-354A-B3FC-9303EAA091AB}"/>
              </a:ext>
            </a:extLst>
          </p:cNvPr>
          <p:cNvSpPr txBox="1"/>
          <p:nvPr/>
        </p:nvSpPr>
        <p:spPr>
          <a:xfrm>
            <a:off x="538168" y="2092146"/>
            <a:ext cx="564733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distribuida</a:t>
            </a:r>
            <a:r>
              <a:rPr lang="en-US" dirty="0"/>
              <a:t> de </a:t>
            </a:r>
            <a:r>
              <a:rPr lang="en-US" dirty="0" err="1"/>
              <a:t>mensajeria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Tiempo</a:t>
            </a:r>
            <a:r>
              <a:rPr lang="en-US" dirty="0"/>
              <a:t> real (real-time)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Escalable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Baja </a:t>
            </a:r>
            <a:r>
              <a:rPr lang="en-US" dirty="0" err="1"/>
              <a:t>latencia</a:t>
            </a:r>
            <a:r>
              <a:rPr lang="en-US" dirty="0"/>
              <a:t> (low latency)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Tolerancia</a:t>
            </a:r>
            <a:r>
              <a:rPr lang="en-US" dirty="0"/>
              <a:t> a </a:t>
            </a:r>
            <a:r>
              <a:rPr lang="en-US" dirty="0" err="1"/>
              <a:t>fallas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Desarrollado</a:t>
            </a:r>
            <a:r>
              <a:rPr lang="en-US" dirty="0"/>
              <a:t> </a:t>
            </a:r>
            <a:r>
              <a:rPr lang="en-US" dirty="0" err="1"/>
              <a:t>originalmente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b="1" dirty="0" err="1"/>
              <a:t>Linkedin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Modelo</a:t>
            </a:r>
            <a:r>
              <a:rPr lang="en-US" dirty="0"/>
              <a:t> Producer/Consumer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72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538168" y="1506527"/>
            <a:ext cx="6243022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Apache Spark </a:t>
            </a:r>
            <a:r>
              <a:rPr lang="en-US" dirty="0" err="1"/>
              <a:t>es</a:t>
            </a:r>
            <a:r>
              <a:rPr lang="en-US" dirty="0"/>
              <a:t> un motor de </a:t>
            </a:r>
            <a:r>
              <a:rPr lang="en-US" dirty="0" err="1"/>
              <a:t>ejecucion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paralelo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Altamente</a:t>
            </a:r>
            <a:r>
              <a:rPr lang="en-US" dirty="0"/>
              <a:t> </a:t>
            </a:r>
            <a:r>
              <a:rPr lang="en-US" dirty="0" err="1"/>
              <a:t>escalable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Creado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b="1" dirty="0"/>
              <a:t>Universidad de Berkeley</a:t>
            </a:r>
            <a:r>
              <a:rPr lang="en-US" dirty="0"/>
              <a:t>, California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computo</a:t>
            </a:r>
            <a:r>
              <a:rPr lang="en-US" dirty="0"/>
              <a:t> </a:t>
            </a:r>
            <a:r>
              <a:rPr lang="en-US" dirty="0" err="1"/>
              <a:t>distribuido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Procesamiento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De </a:t>
            </a:r>
            <a:r>
              <a:rPr lang="en-US" dirty="0" err="1"/>
              <a:t>uso</a:t>
            </a:r>
            <a:r>
              <a:rPr lang="en-US" dirty="0"/>
              <a:t> general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Posee</a:t>
            </a:r>
            <a:r>
              <a:rPr lang="en-US" dirty="0"/>
              <a:t> API’s para </a:t>
            </a:r>
            <a:r>
              <a:rPr lang="en-US" dirty="0" err="1"/>
              <a:t>scala</a:t>
            </a:r>
            <a:r>
              <a:rPr lang="en-US" dirty="0"/>
              <a:t>, python, java y 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correr</a:t>
            </a:r>
            <a:r>
              <a:rPr lang="en-US" dirty="0"/>
              <a:t> spark </a:t>
            </a:r>
            <a:r>
              <a:rPr lang="en-US" dirty="0" err="1"/>
              <a:t>sobre</a:t>
            </a:r>
            <a:r>
              <a:rPr lang="en-US" dirty="0"/>
              <a:t> YARN, Mesos y Standalone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D8B63-5F84-2B46-B916-87A770EA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252082"/>
            <a:ext cx="1946046" cy="1036206"/>
          </a:xfrm>
          <a:prstGeom prst="rect">
            <a:avLst/>
          </a:prstGeom>
        </p:spPr>
      </p:pic>
      <p:pic>
        <p:nvPicPr>
          <p:cNvPr id="2050" name="Picture 2" descr="https://lh3.googleusercontent.com/bMjkZHA7FRUgpl4cAKvCc5GSEjcjB2RUFLgFgxp73jIV7kdNNPiDVAMsV-nArfNP-8LoHtjqPj86ky2EFe1gQW5dlWIRMQGmgfF0d5hWnKF7t-LjpYLOHQob98BD50P03a97Pmrh">
            <a:extLst>
              <a:ext uri="{FF2B5EF4-FFF2-40B4-BE49-F238E27FC236}">
                <a16:creationId xmlns:a16="http://schemas.microsoft.com/office/drawing/2014/main" id="{94A89497-2B96-194D-8FCE-4B5ECEAF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79" y="1751369"/>
            <a:ext cx="5131068" cy="329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13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FAAFF-D522-2444-8D4C-030B74C5B98F}"/>
              </a:ext>
            </a:extLst>
          </p:cNvPr>
          <p:cNvSpPr txBox="1"/>
          <p:nvPr/>
        </p:nvSpPr>
        <p:spPr>
          <a:xfrm>
            <a:off x="608112" y="1521562"/>
            <a:ext cx="5748797" cy="461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Base de </a:t>
            </a:r>
            <a:r>
              <a:rPr lang="en-US" dirty="0" err="1"/>
              <a:t>datos</a:t>
            </a:r>
            <a:r>
              <a:rPr lang="en-US" dirty="0"/>
              <a:t> no </a:t>
            </a:r>
            <a:r>
              <a:rPr lang="en-US" dirty="0" err="1"/>
              <a:t>relacional</a:t>
            </a:r>
            <a:r>
              <a:rPr lang="en-US" dirty="0"/>
              <a:t> ( NoSQL 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HDFS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“Google </a:t>
            </a:r>
            <a:r>
              <a:rPr lang="en-US" dirty="0" err="1"/>
              <a:t>BigTable</a:t>
            </a:r>
            <a:r>
              <a:rPr lang="en-US" dirty="0"/>
              <a:t>”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 para lookup </a:t>
            </a:r>
            <a:r>
              <a:rPr lang="en-US" dirty="0" err="1"/>
              <a:t>directo</a:t>
            </a:r>
            <a:r>
              <a:rPr lang="en-US" dirty="0"/>
              <a:t> key/value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No require un </a:t>
            </a:r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o </a:t>
            </a:r>
            <a:r>
              <a:rPr lang="en-US" dirty="0" err="1"/>
              <a:t>tablas</a:t>
            </a:r>
            <a:r>
              <a:rPr lang="en-US" dirty="0"/>
              <a:t> </a:t>
            </a:r>
            <a:r>
              <a:rPr lang="en-US" dirty="0" err="1"/>
              <a:t>predefinidos</a:t>
            </a:r>
            <a:r>
              <a:rPr lang="en-US" dirty="0"/>
              <a:t>, </a:t>
            </a:r>
            <a:r>
              <a:rPr lang="en-US" dirty="0" err="1"/>
              <a:t>pudiendo</a:t>
            </a:r>
            <a:r>
              <a:rPr lang="en-US" dirty="0"/>
              <a:t> </a:t>
            </a:r>
            <a:r>
              <a:rPr lang="en-US" dirty="0" err="1"/>
              <a:t>agregarse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o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transcurso</a:t>
            </a:r>
            <a:r>
              <a:rPr lang="en-US" dirty="0"/>
              <a:t> del </a:t>
            </a:r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de la </a:t>
            </a:r>
            <a:r>
              <a:rPr lang="en-US" dirty="0" err="1"/>
              <a:t>aplicación</a:t>
            </a:r>
            <a:r>
              <a:rPr lang="en-US" dirty="0"/>
              <a:t> sin </a:t>
            </a:r>
            <a:r>
              <a:rPr lang="en-US" dirty="0" err="1"/>
              <a:t>tener</a:t>
            </a:r>
            <a:r>
              <a:rPr lang="en-US" dirty="0"/>
              <a:t> que </a:t>
            </a: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corriendo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éstas</a:t>
            </a:r>
            <a:r>
              <a:rPr lang="en-US" dirty="0"/>
              <a:t> </a:t>
            </a:r>
            <a:r>
              <a:rPr lang="en-US" dirty="0" err="1"/>
              <a:t>tablas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Interfaz</a:t>
            </a:r>
            <a:r>
              <a:rPr lang="en-US" dirty="0"/>
              <a:t> RESTful </a:t>
            </a:r>
            <a:r>
              <a:rPr lang="en-US" dirty="0" err="1"/>
              <a:t>incluida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Altamente</a:t>
            </a:r>
            <a:r>
              <a:rPr lang="en-US" dirty="0"/>
              <a:t> </a:t>
            </a:r>
            <a:r>
              <a:rPr lang="en-US" dirty="0" err="1"/>
              <a:t>escalable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FE84F-627A-D84A-B47C-017B6F3F9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2" y="503429"/>
            <a:ext cx="2885963" cy="732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9F453-CD15-634C-B3CB-5A28CC17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09" y="2237181"/>
            <a:ext cx="4701169" cy="26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85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45E55-082E-4441-ACF5-99390118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57" y="108884"/>
            <a:ext cx="2088994" cy="1185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81E48-4057-DF4D-A455-58516AC3E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333" y="1858061"/>
            <a:ext cx="5403023" cy="3072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FD232E-658B-C64B-82C0-CF0BC230AFB5}"/>
              </a:ext>
            </a:extLst>
          </p:cNvPr>
          <p:cNvSpPr txBox="1"/>
          <p:nvPr/>
        </p:nvSpPr>
        <p:spPr>
          <a:xfrm>
            <a:off x="490120" y="1565453"/>
            <a:ext cx="580095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Aplicacion</a:t>
            </a:r>
            <a:r>
              <a:rPr lang="en-US" dirty="0"/>
              <a:t> Web que </a:t>
            </a:r>
            <a:r>
              <a:rPr lang="en-US" dirty="0" err="1"/>
              <a:t>permite</a:t>
            </a:r>
            <a:r>
              <a:rPr lang="en-US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Creacion</a:t>
            </a:r>
            <a:r>
              <a:rPr lang="en-US" dirty="0"/>
              <a:t> de notebooks que </a:t>
            </a:r>
            <a:r>
              <a:rPr lang="en-US" dirty="0" err="1"/>
              <a:t>contienen</a:t>
            </a:r>
            <a:r>
              <a:rPr lang="en-US" dirty="0"/>
              <a:t> </a:t>
            </a:r>
            <a:r>
              <a:rPr lang="en-US" dirty="0" err="1"/>
              <a:t>parrafos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Analisis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interactivo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Los notebooks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compartir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usuarios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Amplia</a:t>
            </a:r>
            <a:r>
              <a:rPr lang="en-US" dirty="0"/>
              <a:t>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visualizacion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Amplia</a:t>
            </a:r>
            <a:r>
              <a:rPr lang="en-US" dirty="0"/>
              <a:t> </a:t>
            </a:r>
            <a:r>
              <a:rPr lang="en-US" dirty="0" err="1"/>
              <a:t>gama</a:t>
            </a:r>
            <a:r>
              <a:rPr lang="en-US" dirty="0"/>
              <a:t> de Interpreters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spark, </a:t>
            </a:r>
            <a:r>
              <a:rPr lang="en-US" dirty="0" err="1"/>
              <a:t>scala</a:t>
            </a:r>
            <a:r>
              <a:rPr lang="en-US" dirty="0"/>
              <a:t>, python R y mas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en-US" dirty="0"/>
          </a:p>
          <a:p>
            <a:pPr marL="742950" lvl="1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68519"/>
      </p:ext>
    </p:extLst>
  </p:cSld>
  <p:clrMapOvr>
    <a:masterClrMapping/>
  </p:clrMapOvr>
</p:sld>
</file>

<file path=ppt/theme/theme1.xml><?xml version="1.0" encoding="utf-8"?>
<a:theme xmlns:a="http://schemas.openxmlformats.org/drawingml/2006/main" name="Hortonworks Presentation Template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rtonworks Master 27JAN2017">
  <a:themeElements>
    <a:clrScheme name="Custom 58">
      <a:dk1>
        <a:srgbClr val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ortonworks_16X9_Template_2016">
  <a:themeElements>
    <a:clrScheme name="Custom 81">
      <a:dk1>
        <a:srgbClr val="000000"/>
      </a:dk1>
      <a:lt1>
        <a:srgbClr val="1E1E1E"/>
      </a:lt1>
      <a:dk2>
        <a:srgbClr val="3B8640"/>
      </a:dk2>
      <a:lt2>
        <a:srgbClr val="FFFFFF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FF700A"/>
      </a:accent5>
      <a:accent6>
        <a:srgbClr val="FFC61E"/>
      </a:accent6>
      <a:hlink>
        <a:srgbClr val="3DB5E6"/>
      </a:hlink>
      <a:folHlink>
        <a:srgbClr val="4469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KB Template</Template>
  <TotalTime>2333</TotalTime>
  <Words>744</Words>
  <Application>Microsoft Macintosh PowerPoint</Application>
  <PresentationFormat>Widescreen</PresentationFormat>
  <Paragraphs>157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Merriweather Sans</vt:lpstr>
      <vt:lpstr>Noto Sans Symbols</vt:lpstr>
      <vt:lpstr>Roboto</vt:lpstr>
      <vt:lpstr>Arial</vt:lpstr>
      <vt:lpstr>Calibri</vt:lpstr>
      <vt:lpstr>Wingdings</vt:lpstr>
      <vt:lpstr>Hortonworks Presentation Template</vt:lpstr>
      <vt:lpstr>Material</vt:lpstr>
      <vt:lpstr>Hortonworks Master 27JAN2017</vt:lpstr>
      <vt:lpstr>Hortonworks_16X9_Template_2016</vt:lpstr>
      <vt:lpstr>Análisis de imágenes con Apache NiFi y Spark</vt:lpstr>
      <vt:lpstr>Agenda  </vt:lpstr>
      <vt:lpstr>Introduccion y alcance de la presentacion</vt:lpstr>
      <vt:lpstr>Productos y Librerias Utilizados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YOLO v3</vt:lpstr>
      <vt:lpstr>PowerPoint Presentation</vt:lpstr>
      <vt:lpstr>PowerPoint Presentation</vt:lpstr>
      <vt:lpstr>Diagrama de arquitectura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Casos de usos</vt:lpstr>
      <vt:lpstr>Preguntas y Respuestas</vt:lpstr>
      <vt:lpstr>Gracias!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Ranger Admin SSL </dc:title>
  <dc:creator>Felix Albani</dc:creator>
  <cp:lastModifiedBy>Felix Albani</cp:lastModifiedBy>
  <cp:revision>57</cp:revision>
  <dcterms:created xsi:type="dcterms:W3CDTF">2018-04-05T13:30:50Z</dcterms:created>
  <dcterms:modified xsi:type="dcterms:W3CDTF">2018-06-26T13:45:47Z</dcterms:modified>
</cp:coreProperties>
</file>